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468" r:id="rId2"/>
    <p:sldId id="789" r:id="rId3"/>
    <p:sldId id="694" r:id="rId4"/>
    <p:sldId id="907" r:id="rId5"/>
    <p:sldId id="909" r:id="rId6"/>
    <p:sldId id="908" r:id="rId7"/>
    <p:sldId id="899" r:id="rId8"/>
    <p:sldId id="912" r:id="rId9"/>
    <p:sldId id="906" r:id="rId10"/>
    <p:sldId id="910" r:id="rId11"/>
    <p:sldId id="933" r:id="rId12"/>
    <p:sldId id="934" r:id="rId13"/>
    <p:sldId id="905" r:id="rId14"/>
    <p:sldId id="911" r:id="rId15"/>
    <p:sldId id="904" r:id="rId16"/>
    <p:sldId id="913" r:id="rId17"/>
    <p:sldId id="903" r:id="rId18"/>
    <p:sldId id="918" r:id="rId19"/>
    <p:sldId id="919" r:id="rId20"/>
    <p:sldId id="920" r:id="rId21"/>
    <p:sldId id="921" r:id="rId22"/>
    <p:sldId id="914" r:id="rId23"/>
    <p:sldId id="922" r:id="rId24"/>
    <p:sldId id="931" r:id="rId25"/>
    <p:sldId id="935" r:id="rId26"/>
    <p:sldId id="932" r:id="rId27"/>
    <p:sldId id="927" r:id="rId28"/>
    <p:sldId id="928" r:id="rId29"/>
    <p:sldId id="929" r:id="rId30"/>
    <p:sldId id="930" r:id="rId31"/>
    <p:sldId id="917" r:id="rId32"/>
    <p:sldId id="923" r:id="rId33"/>
    <p:sldId id="916" r:id="rId34"/>
    <p:sldId id="924" r:id="rId35"/>
    <p:sldId id="925" r:id="rId36"/>
    <p:sldId id="915" r:id="rId37"/>
    <p:sldId id="599" r:id="rId38"/>
    <p:sldId id="650" r:id="rId39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B59"/>
    <a:srgbClr val="2113DB"/>
    <a:srgbClr val="150C8E"/>
    <a:srgbClr val="85DFFF"/>
    <a:srgbClr val="1BE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501" autoAdjust="0"/>
  </p:normalViewPr>
  <p:slideViewPr>
    <p:cSldViewPr>
      <p:cViewPr varScale="1">
        <p:scale>
          <a:sx n="93" d="100"/>
          <a:sy n="93" d="100"/>
        </p:scale>
        <p:origin x="-354" y="8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3037840" cy="461803"/>
          </a:xfrm>
          <a:prstGeom prst="rect">
            <a:avLst/>
          </a:prstGeom>
        </p:spPr>
        <p:txBody>
          <a:bodyPr vert="horz" lIns="87769" tIns="43885" rIns="87769" bIns="4388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2"/>
            <a:ext cx="3037840" cy="461803"/>
          </a:xfrm>
          <a:prstGeom prst="rect">
            <a:avLst/>
          </a:prstGeom>
        </p:spPr>
        <p:txBody>
          <a:bodyPr vert="horz" lIns="87769" tIns="43885" rIns="87769" bIns="43885" rtlCol="0"/>
          <a:lstStyle>
            <a:lvl1pPr algn="r">
              <a:defRPr sz="1200"/>
            </a:lvl1pPr>
          </a:lstStyle>
          <a:p>
            <a:fld id="{17A77CA4-5A26-418C-928D-DC38DD8AD0BF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772671"/>
            <a:ext cx="3037840" cy="461803"/>
          </a:xfrm>
          <a:prstGeom prst="rect">
            <a:avLst/>
          </a:prstGeom>
        </p:spPr>
        <p:txBody>
          <a:bodyPr vert="horz" lIns="87769" tIns="43885" rIns="87769" bIns="4388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772671"/>
            <a:ext cx="3037840" cy="461803"/>
          </a:xfrm>
          <a:prstGeom prst="rect">
            <a:avLst/>
          </a:prstGeom>
        </p:spPr>
        <p:txBody>
          <a:bodyPr vert="horz" lIns="87769" tIns="43885" rIns="87769" bIns="43885" rtlCol="0" anchor="b"/>
          <a:lstStyle>
            <a:lvl1pPr algn="r">
              <a:defRPr sz="1200"/>
            </a:lvl1pPr>
          </a:lstStyle>
          <a:p>
            <a:fld id="{391D1E21-31E1-4DE2-91BA-D7F45986AA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25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2"/>
            <a:ext cx="3037840" cy="461803"/>
          </a:xfrm>
          <a:prstGeom prst="rect">
            <a:avLst/>
          </a:prstGeom>
        </p:spPr>
        <p:txBody>
          <a:bodyPr vert="horz" lIns="87769" tIns="43885" rIns="87769" bIns="4388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2"/>
            <a:ext cx="3037840" cy="461803"/>
          </a:xfrm>
          <a:prstGeom prst="rect">
            <a:avLst/>
          </a:prstGeom>
        </p:spPr>
        <p:txBody>
          <a:bodyPr vert="horz" lIns="87769" tIns="43885" rIns="87769" bIns="43885" rtlCol="0"/>
          <a:lstStyle>
            <a:lvl1pPr algn="r">
              <a:defRPr sz="1200"/>
            </a:lvl1pPr>
          </a:lstStyle>
          <a:p>
            <a:fld id="{E59CE0CE-7E16-4FE7-AE57-724E757EAEF9}" type="datetimeFigureOut">
              <a:rPr lang="en-US" smtClean="0"/>
              <a:pPr/>
              <a:t>6/3/2013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769" tIns="43885" rIns="87769" bIns="4388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387136"/>
            <a:ext cx="5608320" cy="4156234"/>
          </a:xfrm>
          <a:prstGeom prst="rect">
            <a:avLst/>
          </a:prstGeom>
        </p:spPr>
        <p:txBody>
          <a:bodyPr vert="horz" lIns="87769" tIns="43885" rIns="87769" bIns="4388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8772671"/>
            <a:ext cx="3037840" cy="461803"/>
          </a:xfrm>
          <a:prstGeom prst="rect">
            <a:avLst/>
          </a:prstGeom>
        </p:spPr>
        <p:txBody>
          <a:bodyPr vert="horz" lIns="87769" tIns="43885" rIns="87769" bIns="4388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772671"/>
            <a:ext cx="3037840" cy="461803"/>
          </a:xfrm>
          <a:prstGeom prst="rect">
            <a:avLst/>
          </a:prstGeom>
        </p:spPr>
        <p:txBody>
          <a:bodyPr vert="horz" lIns="87769" tIns="43885" rIns="87769" bIns="43885" rtlCol="0" anchor="b"/>
          <a:lstStyle>
            <a:lvl1pPr algn="r">
              <a:defRPr sz="1200"/>
            </a:lvl1pPr>
          </a:lstStyle>
          <a:p>
            <a:fld id="{75C5ED17-03FB-4DB8-A22A-17A7A5E85B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40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NB remember to have a chair to stand on</a:t>
            </a:r>
          </a:p>
          <a:p>
            <a:endParaRPr lang="en-ZA" dirty="0" smtClean="0"/>
          </a:p>
          <a:p>
            <a:r>
              <a:rPr lang="en-ZA" dirty="0" smtClean="0"/>
              <a:t>Make sure to take the CRITICAL FACTORS BOOK with you </a:t>
            </a:r>
          </a:p>
          <a:p>
            <a:endParaRPr lang="en-ZA" dirty="0" smtClean="0"/>
          </a:p>
          <a:p>
            <a:r>
              <a:rPr lang="en-ZA" dirty="0" smtClean="0"/>
              <a:t>An engineer with a PhD in engineering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728FEA4-6089-4B11-9EDF-820B36A781A3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There is a fundamental difference in approach when one designs a bridge NOT TO FALL DOWN</a:t>
            </a:r>
          </a:p>
          <a:p>
            <a:endParaRPr lang="en-ZA" dirty="0" smtClean="0"/>
          </a:p>
          <a:p>
            <a:r>
              <a:rPr lang="en-ZA" dirty="0" smtClean="0"/>
              <a:t>Contrast this with the IT paradigm</a:t>
            </a:r>
            <a:r>
              <a:rPr lang="en-ZA" baseline="0" dirty="0" smtClean="0"/>
              <a:t> which could be called “designed to fail”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ZA" smtClean="0">
                <a:sym typeface="Wingdings" pitchFamily="2" charset="2"/>
              </a:rPr>
              <a:t>DHL, Prochem, </a:t>
            </a: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C32647-13C2-4531-A7BE-0E0E004EE9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There is a fundamental difference in approach when one designs a bridge NOT TO FALL DOWN</a:t>
            </a:r>
          </a:p>
          <a:p>
            <a:endParaRPr lang="en-ZA" dirty="0" smtClean="0"/>
          </a:p>
          <a:p>
            <a:r>
              <a:rPr lang="en-ZA" dirty="0" smtClean="0"/>
              <a:t>Contrast this with the IT paradigm</a:t>
            </a:r>
            <a:r>
              <a:rPr lang="en-ZA" baseline="0" dirty="0" smtClean="0"/>
              <a:t> which could be called “designed to fail”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What is not an engineering approach?</a:t>
            </a:r>
            <a:r>
              <a:rPr lang="en-ZA" baseline="0" dirty="0" smtClean="0"/>
              <a:t> – Dramatically w</a:t>
            </a:r>
            <a:r>
              <a:rPr lang="en-ZA" dirty="0" smtClean="0"/>
              <a:t>alk</a:t>
            </a:r>
            <a:r>
              <a:rPr lang="en-ZA" baseline="0" dirty="0" smtClean="0"/>
              <a:t> to chair – did this ever happen to you? –</a:t>
            </a:r>
          </a:p>
          <a:p>
            <a:endParaRPr lang="en-ZA" baseline="0" dirty="0" smtClean="0"/>
          </a:p>
          <a:p>
            <a:r>
              <a:rPr lang="en-ZA" baseline="0" dirty="0" smtClean="0"/>
              <a:t>WHEN SLEEPING</a:t>
            </a:r>
          </a:p>
          <a:p>
            <a:endParaRPr lang="en-ZA" baseline="0" dirty="0" smtClean="0"/>
          </a:p>
          <a:p>
            <a:r>
              <a:rPr lang="en-ZA" baseline="0" dirty="0" smtClean="0"/>
              <a:t> when </a:t>
            </a:r>
            <a:r>
              <a:rPr lang="en-ZA" baseline="0" dirty="0" err="1" smtClean="0"/>
              <a:t>i</a:t>
            </a:r>
            <a:r>
              <a:rPr lang="en-ZA" baseline="0" dirty="0" smtClean="0"/>
              <a:t> was a child </a:t>
            </a:r>
            <a:r>
              <a:rPr lang="en-ZA" baseline="0" dirty="0" err="1" smtClean="0"/>
              <a:t>i</a:t>
            </a:r>
            <a:r>
              <a:rPr lang="en-ZA" baseline="0" dirty="0" smtClean="0"/>
              <a:t> used to dream that </a:t>
            </a:r>
            <a:r>
              <a:rPr lang="en-ZA" baseline="0" dirty="0" err="1" smtClean="0"/>
              <a:t>i</a:t>
            </a:r>
            <a:r>
              <a:rPr lang="en-ZA" baseline="0" dirty="0" smtClean="0"/>
              <a:t> would stand on a chair and flap my arms and fly around the room --</a:t>
            </a:r>
            <a:r>
              <a:rPr lang="en-ZA" baseline="0" dirty="0" err="1" smtClean="0"/>
              <a:t>i</a:t>
            </a:r>
            <a:r>
              <a:rPr lang="en-ZA" baseline="0" dirty="0" smtClean="0"/>
              <a:t> have to say that that is NOT an engineering approach – as much as </a:t>
            </a:r>
            <a:r>
              <a:rPr lang="en-ZA" baseline="0" dirty="0" err="1" smtClean="0"/>
              <a:t>i</a:t>
            </a:r>
            <a:r>
              <a:rPr lang="en-ZA" baseline="0" dirty="0" smtClean="0"/>
              <a:t> may be convinced </a:t>
            </a:r>
            <a:r>
              <a:rPr lang="en-ZA" baseline="0" dirty="0" err="1" smtClean="0"/>
              <a:t>i</a:t>
            </a:r>
            <a:r>
              <a:rPr lang="en-ZA" baseline="0" dirty="0" smtClean="0"/>
              <a:t> can fly </a:t>
            </a:r>
            <a:r>
              <a:rPr lang="en-ZA" baseline="0" dirty="0" err="1" smtClean="0"/>
              <a:t>i</a:t>
            </a:r>
            <a:r>
              <a:rPr lang="en-ZA" baseline="0" dirty="0" smtClean="0"/>
              <a:t> have to say to you that were </a:t>
            </a:r>
            <a:r>
              <a:rPr lang="en-ZA" baseline="0" dirty="0" err="1" smtClean="0"/>
              <a:t>i</a:t>
            </a:r>
            <a:r>
              <a:rPr lang="en-ZA" baseline="0" dirty="0" smtClean="0"/>
              <a:t> to stand on top of a skyscraper and flap my arms and jump </a:t>
            </a:r>
            <a:r>
              <a:rPr lang="en-ZA" baseline="0" dirty="0" err="1" smtClean="0"/>
              <a:t>i</a:t>
            </a:r>
            <a:r>
              <a:rPr lang="en-ZA" baseline="0" dirty="0" smtClean="0"/>
              <a:t> would hit the ground at great speed and almost certainly die – that is NOT an engineering approach and yet many seem to think they can use software to do things magically – many are hypnotized and mesmerized by IT – are you? </a:t>
            </a:r>
            <a:r>
              <a:rPr lang="en-ZA" b="1" baseline="0" dirty="0" smtClean="0">
                <a:solidFill>
                  <a:srgbClr val="FF0000"/>
                </a:solidFill>
              </a:rPr>
              <a:t>CLICK for rabbit out of the hat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7778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5ED17-03FB-4DB8-A22A-17A7A5E85B9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3E707-5CB6-4A6B-A113-0C8B342B057E}" type="datetime1">
              <a:rPr lang="en-US" smtClean="0"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CF9F-7B65-4204-B383-5273168E58E3}" type="datetime1">
              <a:rPr lang="en-US" smtClean="0"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2BA4-E2C7-43A9-85B5-F1BA4123F5E8}" type="datetime1">
              <a:rPr lang="en-US" smtClean="0"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7065F-A351-45BC-8764-8089A9A244BD}" type="datetime1">
              <a:rPr lang="en-US" smtClean="0"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72717-3FD6-4D92-A847-6CCDE9EED43E}" type="datetime1">
              <a:rPr lang="en-US" smtClean="0"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8B22-9C2B-4022-B7FA-DEBA5D6F93F3}" type="datetime1">
              <a:rPr lang="en-US" smtClean="0"/>
              <a:t>6/3/2013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C8645-B907-4DE5-8139-FEC04C0242A4}" type="datetime1">
              <a:rPr lang="en-US" smtClean="0"/>
              <a:t>6/3/2013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F2792-9DB0-445D-81A5-57C75C17E813}" type="datetime1">
              <a:rPr lang="en-US" smtClean="0"/>
              <a:t>6/3/2013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3CC1D-F8E4-45F1-A7BF-0D1B60256759}" type="datetime1">
              <a:rPr lang="en-US" smtClean="0"/>
              <a:t>6/3/2013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7D53-A8D9-49A3-98A8-9A2940E71F6D}" type="datetime1">
              <a:rPr lang="en-US" smtClean="0"/>
              <a:t>6/3/2013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A3EAF-595E-443E-AAF0-96ED808B252D}" type="datetime1">
              <a:rPr lang="en-US" smtClean="0"/>
              <a:t>6/3/2013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2000" b="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D2295-FC65-47E2-B5C8-ECAA51AFFE8E}" type="datetime1">
              <a:rPr lang="en-US" smtClean="0"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9D035-6A94-4569-9779-E840D39ECC0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tony@interactivedirect.co.za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ames@JamesARobertson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hyperlink" Target="http://www.malcolm-mcdonald.com/" TargetMode="External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James@Webinars-at-JARA.com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mes-a-robertson-and-associates.com/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hyperlink" Target="http://za.linkedin.com/in/DrJamesARobertsonERPDoctor" TargetMode="External"/><Relationship Id="rId4" Type="http://schemas.openxmlformats.org/officeDocument/2006/relationships/hyperlink" Target="mailto:James@JamesARobertson.co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4319108Medi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13400"/>
            <a:ext cx="9180512" cy="534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8293" y="6273225"/>
            <a:ext cx="6390787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b="1" dirty="0" smtClean="0">
                <a:latin typeface="Verdana" pitchFamily="34" charset="0"/>
              </a:rPr>
              <a:t>Dr James Robertson </a:t>
            </a:r>
            <a:r>
              <a:rPr lang="en-ZA" b="1" dirty="0" err="1" smtClean="0">
                <a:latin typeface="Verdana" pitchFamily="34" charset="0"/>
              </a:rPr>
              <a:t>PrEng</a:t>
            </a:r>
            <a:r>
              <a:rPr lang="en-ZA" b="1" dirty="0" smtClean="0">
                <a:latin typeface="Verdana" pitchFamily="34" charset="0"/>
              </a:rPr>
              <a:t> -- The </a:t>
            </a:r>
            <a:r>
              <a:rPr lang="en-ZA" b="1" dirty="0" smtClean="0">
                <a:latin typeface="Verdana" pitchFamily="34" charset="0"/>
              </a:rPr>
              <a:t>ERP Doctor</a:t>
            </a:r>
          </a:p>
          <a:p>
            <a:r>
              <a:rPr lang="en-ZA" sz="1400" b="1" dirty="0" smtClean="0"/>
              <a:t>Copyright 2013                   </a:t>
            </a:r>
            <a:r>
              <a:rPr lang="en-ZA" sz="1400" b="1" dirty="0" smtClean="0">
                <a:latin typeface="Verdana" pitchFamily="34" charset="0"/>
              </a:rPr>
              <a:t>James@JamesARobertson.com</a:t>
            </a:r>
            <a:endParaRPr lang="en-US" sz="1400" b="1" dirty="0">
              <a:latin typeface="Verdana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71472" y="285728"/>
            <a:ext cx="7000924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James A Robertson</a:t>
            </a:r>
            <a:r>
              <a:rPr kumimoji="0" lang="en-ZA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Associates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2400" b="1" baseline="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Effective Strategic Business Solutions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0379" y="1628800"/>
            <a:ext cx="5952724" cy="1569660"/>
          </a:xfrm>
          <a:prstGeom prst="rect">
            <a:avLst/>
          </a:prstGeom>
          <a:solidFill>
            <a:schemeClr val="tx2">
              <a:lumMod val="40000"/>
              <a:lumOff val="60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Verdana" pitchFamily="34" charset="0"/>
              </a:rPr>
              <a:t>Webinar on Webinars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Verdana" pitchFamily="34" charset="0"/>
              </a:rPr>
              <a:t>For the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Verdana" pitchFamily="34" charset="0"/>
              </a:rPr>
              <a:t>Professional Speakers Association of Southern Africa</a:t>
            </a:r>
            <a:endParaRPr lang="en-US" sz="2400" b="1" dirty="0">
              <a:solidFill>
                <a:srgbClr val="002060"/>
              </a:solidFill>
              <a:latin typeface="Verdana" pitchFamily="34" charset="0"/>
            </a:endParaRPr>
          </a:p>
        </p:txBody>
      </p:sp>
      <p:pic>
        <p:nvPicPr>
          <p:cNvPr id="3112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494" y="3299029"/>
            <a:ext cx="2797299" cy="357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33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880" y="1772816"/>
            <a:ext cx="2574526" cy="105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The hardware and the environment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484784"/>
            <a:ext cx="81439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May get by with standard microphone and speakers -- preferably at least a good quality USB headset – I use a professional microphone and head phones and a USB mixer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Minimize background noise and echo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Ensure no interruptions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Two screens recommended – control panel on second screen – drag other items off second screen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8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Picture 2" descr="C:\Users\James Robertson\Pictures\2013-06\2013-06-03-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13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The hardware and the environment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3183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17442" name="Picture 2" descr="C:\Users\James Robertson\Pictures\2013-06\2013-06-03-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2" y="1484784"/>
            <a:ext cx="9141652" cy="513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The hardware and the environment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9557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Agenda</a:t>
            </a: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How to run effective Webinars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 base technology –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GoToTraining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from Citrix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Hardware and environment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Marketing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7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Marketing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484784"/>
            <a:ext cx="8143932" cy="7158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Email marketing to your mailing list / newsletter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Email marketing to your LinkedIn Contacts -- download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 smtClean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Rent a mailing list – e.g. </a:t>
            </a:r>
            <a:r>
              <a:rPr lang="en-US" dirty="0">
                <a:solidFill>
                  <a:schemeClr val="tx2"/>
                </a:solidFill>
              </a:rPr>
              <a:t>Analogue Marketing -- </a:t>
            </a:r>
            <a:r>
              <a:rPr lang="en-US" dirty="0" smtClean="0">
                <a:solidFill>
                  <a:schemeClr val="tx2"/>
                </a:solidFill>
                <a:hlinkClick r:id="rId3"/>
              </a:rPr>
              <a:t>tony@interactivedirect.co.za</a:t>
            </a:r>
            <a:endParaRPr lang="en-US" dirty="0" smtClean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Direct invite works best, few people click on links in a newsletter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Backup with a newsletter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Pricing – range from free to whatever you think will fly – US$50 seems to work 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Can have different discount codes, variable pricing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“On-line Presentation” or “On-line seminar” seems to work better than “Webinar” depending on your audience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Time of day – early morning or late afternoon work best – can do multiple times for different time zones</a:t>
            </a:r>
          </a:p>
          <a:p>
            <a:pPr>
              <a:lnSpc>
                <a:spcPts val="1900"/>
              </a:lnSpc>
              <a:buClr>
                <a:schemeClr val="tx2"/>
              </a:buClr>
            </a:pPr>
            <a:endParaRPr lang="en-US" dirty="0" smtClean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 smtClean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>
              <a:lnSpc>
                <a:spcPts val="1900"/>
              </a:lnSpc>
              <a:buClr>
                <a:schemeClr val="tx2"/>
              </a:buClr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 smtClean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3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Agenda</a:t>
            </a: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How to run effective Webinars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 base technology –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GoToTraining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from Citrix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Hardware and environment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Marketing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b="1" dirty="0" smtClean="0">
                <a:solidFill>
                  <a:schemeClr val="tx2"/>
                </a:solidFill>
              </a:rPr>
              <a:t>Content – the presentation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7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Content – the Presentation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484784"/>
            <a:ext cx="8143932" cy="545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Photo on opening slide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This is NOT a video conference – COULD use </a:t>
            </a:r>
            <a:r>
              <a:rPr lang="en-US" dirty="0" err="1" smtClean="0">
                <a:solidFill>
                  <a:schemeClr val="tx2"/>
                </a:solidFill>
              </a:rPr>
              <a:t>GoToMeeting</a:t>
            </a:r>
            <a:r>
              <a:rPr lang="en-US" dirty="0" smtClean="0">
                <a:solidFill>
                  <a:schemeClr val="tx2"/>
                </a:solidFill>
              </a:rPr>
              <a:t> for a more interactive effect?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Preferably use screen shots </a:t>
            </a:r>
            <a:r>
              <a:rPr lang="en-US" dirty="0" smtClean="0">
                <a:solidFill>
                  <a:schemeClr val="tx2"/>
                </a:solidFill>
              </a:rPr>
              <a:t>rather than live demonstration of software, </a:t>
            </a:r>
            <a:r>
              <a:rPr lang="en-US" dirty="0" err="1" smtClean="0">
                <a:solidFill>
                  <a:schemeClr val="tx2"/>
                </a:solidFill>
              </a:rPr>
              <a:t>etc</a:t>
            </a:r>
            <a:endParaRPr lang="en-US" dirty="0" smtClean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Remember they cannot see you – voice, </a:t>
            </a:r>
            <a:r>
              <a:rPr lang="en-US" b="1" u="sng" dirty="0" smtClean="0">
                <a:solidFill>
                  <a:schemeClr val="tx2"/>
                </a:solidFill>
              </a:rPr>
              <a:t>silence</a:t>
            </a:r>
            <a:r>
              <a:rPr lang="en-US" dirty="0" smtClean="0">
                <a:solidFill>
                  <a:schemeClr val="tx2"/>
                </a:solidFill>
              </a:rPr>
              <a:t>, pace are vital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I find fast paced is best – keep them following you – I have gone as high as 85 slides in an hour – with fast moving screen shots, </a:t>
            </a:r>
            <a:r>
              <a:rPr lang="en-US" dirty="0" err="1" smtClean="0">
                <a:solidFill>
                  <a:schemeClr val="tx2"/>
                </a:solidFill>
              </a:rPr>
              <a:t>etc</a:t>
            </a:r>
            <a:endParaRPr lang="en-US" dirty="0" smtClean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Use animation to pace yourself and add life – quick reveal of bullets – I think that word slides are hard to avoid if you are giving a technical presentation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Watch the bottom edge of the slide – gets lost – tune line spacing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 smtClean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9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Agenda</a:t>
            </a: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How to run effective Webinars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 base technology –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GoToTraining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from Citrix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Hardware and environment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Marketing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Content – the presentation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b="1" dirty="0" smtClean="0">
                <a:solidFill>
                  <a:schemeClr val="tx2"/>
                </a:solidFill>
              </a:rPr>
              <a:t>Checklists before starting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7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Checklists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484784"/>
            <a:ext cx="81439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Easy to get flustered when about to start – checklists help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Marketing checklist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Set-up checklist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Delivery checklist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First time do a couple of dry runs with a friend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Listen to the recordings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7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Marketing </a:t>
            </a: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checklist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821" y="1556792"/>
            <a:ext cx="8143932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 smtClean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chemeClr val="tx2"/>
                </a:solidFill>
              </a:rPr>
              <a:t>First notice about one month before</a:t>
            </a: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chemeClr val="tx2"/>
                </a:solidFill>
              </a:rPr>
              <a:t>Newsletter </a:t>
            </a:r>
            <a:r>
              <a:rPr lang="en-US" sz="1200" dirty="0" smtClean="0">
                <a:solidFill>
                  <a:schemeClr val="tx2"/>
                </a:solidFill>
              </a:rPr>
              <a:t>about two weeks before</a:t>
            </a: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>
                <a:solidFill>
                  <a:schemeClr val="tx2"/>
                </a:solidFill>
              </a:rPr>
              <a:t>Notice of Webinar on selected LinkedIn Groups about two weeks </a:t>
            </a:r>
            <a:r>
              <a:rPr lang="en-US" sz="1200" dirty="0" smtClean="0">
                <a:solidFill>
                  <a:schemeClr val="tx2"/>
                </a:solidFill>
              </a:rPr>
              <a:t>before</a:t>
            </a: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chemeClr val="tx2"/>
                </a:solidFill>
              </a:rPr>
              <a:t>Including own </a:t>
            </a:r>
            <a:r>
              <a:rPr lang="en-US" sz="1200" dirty="0" smtClean="0">
                <a:solidFill>
                  <a:schemeClr val="tx2"/>
                </a:solidFill>
              </a:rPr>
              <a:t>groups </a:t>
            </a:r>
            <a:r>
              <a:rPr lang="en-US" sz="1200" dirty="0" smtClean="0">
                <a:solidFill>
                  <a:schemeClr val="tx2"/>
                </a:solidFill>
              </a:rPr>
              <a:t>and Tweet</a:t>
            </a:r>
            <a:endParaRPr lang="en-US" sz="12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>
                <a:solidFill>
                  <a:schemeClr val="tx2"/>
                </a:solidFill>
              </a:rPr>
              <a:t>Webinar email to </a:t>
            </a:r>
            <a:r>
              <a:rPr lang="en-US" sz="1200" dirty="0" err="1">
                <a:solidFill>
                  <a:schemeClr val="tx2"/>
                </a:solidFill>
              </a:rPr>
              <a:t>StratNews</a:t>
            </a:r>
            <a:r>
              <a:rPr lang="en-US" sz="1200" dirty="0">
                <a:solidFill>
                  <a:schemeClr val="tx2"/>
                </a:solidFill>
              </a:rPr>
              <a:t> subscribers – about TEN days before</a:t>
            </a: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chemeClr val="tx2"/>
                </a:solidFill>
              </a:rPr>
              <a:t>Notice of Webinar on LinkedIn updates every morning and evening for about one week before</a:t>
            </a: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chemeClr val="tx2"/>
                </a:solidFill>
              </a:rPr>
              <a:t>Email people I have been talking to personally to remind them – about one week before</a:t>
            </a: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chemeClr val="tx2"/>
                </a:solidFill>
              </a:rPr>
              <a:t>Other?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6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Housekeeping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556792"/>
            <a:ext cx="8143932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18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Your microphones will be muted during the presentation</a:t>
            </a:r>
          </a:p>
          <a:p>
            <a:pPr marL="342900" indent="-342900">
              <a:lnSpc>
                <a:spcPts val="18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8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If there is a really urgent “point of clarification” question please </a:t>
            </a:r>
            <a:r>
              <a:rPr lang="en-US" dirty="0" smtClean="0">
                <a:solidFill>
                  <a:schemeClr val="tx2"/>
                </a:solidFill>
              </a:rPr>
              <a:t>“raise </a:t>
            </a:r>
            <a:r>
              <a:rPr lang="en-US" dirty="0" smtClean="0">
                <a:solidFill>
                  <a:schemeClr val="tx2"/>
                </a:solidFill>
              </a:rPr>
              <a:t>your </a:t>
            </a:r>
            <a:r>
              <a:rPr lang="en-US" dirty="0" smtClean="0">
                <a:solidFill>
                  <a:schemeClr val="tx2"/>
                </a:solidFill>
              </a:rPr>
              <a:t>hand” </a:t>
            </a:r>
            <a:r>
              <a:rPr lang="en-US" dirty="0" smtClean="0">
                <a:solidFill>
                  <a:schemeClr val="tx2"/>
                </a:solidFill>
              </a:rPr>
              <a:t>and use the chat facility</a:t>
            </a:r>
          </a:p>
          <a:p>
            <a:pPr marL="342900" indent="-342900">
              <a:lnSpc>
                <a:spcPts val="18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8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Microphones will be made live as required in order to take questions at the end of the session – please put your “hand” (on the console) up</a:t>
            </a:r>
          </a:p>
          <a:p>
            <a:pPr marL="342900" indent="-342900">
              <a:lnSpc>
                <a:spcPts val="18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8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We will email you links to a copy of the handouts and a copy of </a:t>
            </a:r>
            <a:r>
              <a:rPr lang="en-US" dirty="0" smtClean="0">
                <a:solidFill>
                  <a:schemeClr val="tx2"/>
                </a:solidFill>
              </a:rPr>
              <a:t>the recording in </a:t>
            </a:r>
            <a:r>
              <a:rPr lang="en-US" dirty="0" smtClean="0">
                <a:solidFill>
                  <a:schemeClr val="tx2"/>
                </a:solidFill>
              </a:rPr>
              <a:t>Drop Box after the presentation</a:t>
            </a:r>
          </a:p>
          <a:p>
            <a:pPr marL="342900" indent="-342900">
              <a:lnSpc>
                <a:spcPts val="18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8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A recording of the session – slides with sound </a:t>
            </a:r>
            <a:r>
              <a:rPr lang="en-US" dirty="0" smtClean="0">
                <a:solidFill>
                  <a:schemeClr val="tx2"/>
                </a:solidFill>
              </a:rPr>
              <a:t>– </a:t>
            </a:r>
            <a:r>
              <a:rPr lang="en-US" dirty="0" smtClean="0">
                <a:solidFill>
                  <a:schemeClr val="tx2"/>
                </a:solidFill>
              </a:rPr>
              <a:t>will be uploaded to Drop </a:t>
            </a:r>
            <a:r>
              <a:rPr lang="en-US" dirty="0" smtClean="0">
                <a:solidFill>
                  <a:schemeClr val="tx2"/>
                </a:solidFill>
              </a:rPr>
              <a:t>Box – </a:t>
            </a:r>
            <a:r>
              <a:rPr lang="en-US" dirty="0" smtClean="0">
                <a:solidFill>
                  <a:schemeClr val="tx2"/>
                </a:solidFill>
              </a:rPr>
              <a:t>we will send you links</a:t>
            </a:r>
          </a:p>
          <a:p>
            <a:pPr marL="342900" indent="-342900">
              <a:lnSpc>
                <a:spcPts val="18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8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You are welcome to send further questions by email to</a:t>
            </a:r>
          </a:p>
          <a:p>
            <a:pPr marL="342900" indent="-342900">
              <a:lnSpc>
                <a:spcPts val="18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 smtClean="0">
              <a:solidFill>
                <a:schemeClr val="tx2"/>
              </a:solidFill>
            </a:endParaRPr>
          </a:p>
          <a:p>
            <a:pPr lvl="2">
              <a:lnSpc>
                <a:spcPts val="1800"/>
              </a:lnSpc>
              <a:buClr>
                <a:schemeClr val="tx2"/>
              </a:buClr>
            </a:pPr>
            <a:r>
              <a:rPr lang="en-US" dirty="0" smtClean="0">
                <a:solidFill>
                  <a:schemeClr val="tx2"/>
                </a:solidFill>
                <a:hlinkClick r:id="rId3"/>
              </a:rPr>
              <a:t>James@JamesARobertson.com</a:t>
            </a:r>
            <a:endParaRPr lang="en-US" dirty="0" smtClean="0">
              <a:solidFill>
                <a:schemeClr val="tx2"/>
              </a:solidFill>
            </a:endParaRPr>
          </a:p>
          <a:p>
            <a:pPr lvl="2">
              <a:lnSpc>
                <a:spcPts val="1800"/>
              </a:lnSpc>
              <a:buClr>
                <a:schemeClr val="tx2"/>
              </a:buClr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9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Set-up checklist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15 minutes BEFORE </a:t>
            </a: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session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Print this out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821" y="1556792"/>
            <a:ext cx="8143932" cy="4888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chemeClr val="tx2"/>
                </a:solidFill>
              </a:rPr>
              <a:t>Reboot computer and modem</a:t>
            </a: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chemeClr val="tx2"/>
                </a:solidFill>
              </a:rPr>
              <a:t>Comfort break</a:t>
            </a: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 smtClean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chemeClr val="tx2"/>
                </a:solidFill>
              </a:rPr>
              <a:t>Glass of water</a:t>
            </a: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chemeClr val="tx2"/>
                </a:solidFill>
              </a:rPr>
              <a:t>3G card on standby</a:t>
            </a: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chemeClr val="tx2"/>
                </a:solidFill>
              </a:rPr>
              <a:t>Shut down all unnecessary applications</a:t>
            </a: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chemeClr val="tx2"/>
                </a:solidFill>
              </a:rPr>
              <a:t>Open spreadsheets and presentation</a:t>
            </a: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chemeClr val="tx2"/>
                </a:solidFill>
              </a:rPr>
              <a:t>Fan off, printer off, dining room door closed, music down</a:t>
            </a: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>
                <a:solidFill>
                  <a:schemeClr val="tx2"/>
                </a:solidFill>
              </a:rPr>
              <a:t>Cell phone on silent</a:t>
            </a: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chemeClr val="tx2"/>
                </a:solidFill>
              </a:rPr>
              <a:t>Make sure that CI2 is plugged in and lights are on; phantom Red</a:t>
            </a: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chemeClr val="tx2"/>
                </a:solidFill>
              </a:rPr>
              <a:t>Position microphone</a:t>
            </a: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chemeClr val="tx2"/>
                </a:solidFill>
              </a:rPr>
              <a:t>Login to </a:t>
            </a:r>
            <a:r>
              <a:rPr lang="en-US" sz="1200" dirty="0" err="1" smtClean="0">
                <a:solidFill>
                  <a:schemeClr val="tx2"/>
                </a:solidFill>
              </a:rPr>
              <a:t>GoToTraining</a:t>
            </a:r>
            <a:r>
              <a:rPr lang="en-US" sz="1200" dirty="0" smtClean="0">
                <a:solidFill>
                  <a:schemeClr val="tx2"/>
                </a:solidFill>
              </a:rPr>
              <a:t> AT LEAST TEN MINUTES AHEAD</a:t>
            </a: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 smtClean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chemeClr val="tx2"/>
                </a:solidFill>
              </a:rPr>
              <a:t>Download list of delegates</a:t>
            </a: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chemeClr val="tx2"/>
                </a:solidFill>
              </a:rPr>
              <a:t>Save version WITHOUT these notes</a:t>
            </a: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 smtClean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chemeClr val="tx2"/>
                </a:solidFill>
              </a:rPr>
              <a:t>Close ALL other windows</a:t>
            </a: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chemeClr val="tx2"/>
                </a:solidFill>
              </a:rPr>
              <a:t>Check microphone and earphones are working</a:t>
            </a: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chemeClr val="tx2"/>
                </a:solidFill>
              </a:rPr>
              <a:t>Watch off where can see</a:t>
            </a: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200" dirty="0" smtClean="0">
                <a:solidFill>
                  <a:schemeClr val="tx2"/>
                </a:solidFill>
              </a:rPr>
              <a:t>Deep breaths</a:t>
            </a:r>
          </a:p>
          <a:p>
            <a:pPr marL="342900" indent="-342900">
              <a:lnSpc>
                <a:spcPts val="1100"/>
              </a:lnSpc>
              <a:buClr>
                <a:schemeClr val="tx2"/>
              </a:buClr>
              <a:buFont typeface="+mj-lt"/>
              <a:buAutoNum type="arabicPeriod"/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2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Delivery </a:t>
            </a: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checklist – DURING </a:t>
            </a: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session -- p</a:t>
            </a:r>
            <a:r>
              <a:rPr kumimoji="0" lang="en-ZA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rint</a:t>
            </a: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this out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484784"/>
            <a:ext cx="814393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endParaRPr lang="en-US" sz="1400" dirty="0" smtClean="0">
              <a:solidFill>
                <a:schemeClr val="tx2"/>
              </a:solidFill>
            </a:endParaRP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Watch off and visible</a:t>
            </a: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endParaRPr lang="en-US" sz="14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Display screen without Task Bar</a:t>
            </a: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endParaRPr lang="en-US" sz="14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Control Panel on right hand screen</a:t>
            </a: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endParaRPr lang="en-US" sz="14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Attendee list open</a:t>
            </a: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endParaRPr lang="en-US" sz="14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Cursor </a:t>
            </a:r>
            <a:r>
              <a:rPr lang="en-US" sz="1400" dirty="0">
                <a:solidFill>
                  <a:schemeClr val="tx2"/>
                </a:solidFill>
              </a:rPr>
              <a:t>hovering over RECORD</a:t>
            </a: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endParaRPr lang="en-US" sz="14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RECORD ON</a:t>
            </a:r>
            <a:endParaRPr lang="en-US" sz="14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endParaRPr lang="en-US" sz="14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Watch for hands up</a:t>
            </a: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endParaRPr lang="en-US" sz="14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Watch for chat</a:t>
            </a: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endParaRPr lang="en-US" sz="14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endParaRPr lang="en-US" sz="1400" dirty="0" smtClean="0">
              <a:solidFill>
                <a:schemeClr val="tx2"/>
              </a:solidFill>
            </a:endParaRP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STOP RECORDING</a:t>
            </a: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endParaRPr lang="en-US" sz="14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Process recording and upload – take dashes out of file name</a:t>
            </a: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endParaRPr lang="en-US" sz="14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Upload list into Group Mail</a:t>
            </a: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endParaRPr lang="en-US" sz="1400" dirty="0">
              <a:solidFill>
                <a:schemeClr val="tx2"/>
              </a:solidFill>
            </a:endParaRP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1400" dirty="0" smtClean="0">
                <a:solidFill>
                  <a:schemeClr val="tx2"/>
                </a:solidFill>
              </a:rPr>
              <a:t>Email slides and book and link</a:t>
            </a:r>
          </a:p>
          <a:p>
            <a:pPr marL="342900" indent="-342900">
              <a:lnSpc>
                <a:spcPts val="1500"/>
              </a:lnSpc>
              <a:buClr>
                <a:schemeClr val="tx2"/>
              </a:buClr>
              <a:buFont typeface="+mj-lt"/>
              <a:buAutoNum type="arabicPeriod"/>
            </a:pP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2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Agenda</a:t>
            </a: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How to run effective Webinars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 base technology –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GoToTraining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from Citrix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Hardware and environment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Marketing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Content – the presentation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Checklists before starting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b="1" dirty="0" smtClean="0">
                <a:solidFill>
                  <a:schemeClr val="tx2"/>
                </a:solidFill>
              </a:rPr>
              <a:t>Delivery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1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Delivery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484784"/>
            <a:ext cx="8143932" cy="49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Remember to start recording – I start early – too easy to forget if leave to last minute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Speak clearly into the microphone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Do NOT panic if you lose connectivity – keep talking, the software generally DOES reconnect, worst case exit </a:t>
            </a:r>
            <a:r>
              <a:rPr lang="en-US" dirty="0" err="1" smtClean="0">
                <a:solidFill>
                  <a:schemeClr val="tx2"/>
                </a:solidFill>
              </a:rPr>
              <a:t>GoToTraining</a:t>
            </a:r>
            <a:r>
              <a:rPr lang="en-US" dirty="0" smtClean="0">
                <a:solidFill>
                  <a:schemeClr val="tx2"/>
                </a:solidFill>
              </a:rPr>
              <a:t> and reconnect, even worse – reboot KEEP CALM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I mute delegates else get feedback and distracting noise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Watch for questions on control panel – I tend NOT to take questions – challenge is what do the other delegates do – there is too much to cause them to drift away and very hard to get them back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Fast pace, use silence, change pitch and tone of voice – this is a VOICE presentation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Do NOT panic if you lose delegates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6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Delivery -- examples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4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Control panel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18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165" y="0"/>
            <a:ext cx="4514850" cy="1025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69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19"/>
            <a:ext cx="9144000" cy="54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ZA" sz="2400" b="1" dirty="0" smtClean="0"/>
              <a:t>What is strategy?</a:t>
            </a:r>
            <a:br>
              <a:rPr lang="en-ZA" sz="2400" b="1" dirty="0" smtClean="0"/>
            </a:br>
            <a:endParaRPr lang="en-ZA" sz="2400" b="1" dirty="0" smtClean="0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1714500" y="1556792"/>
            <a:ext cx="6929438" cy="378618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0965" name="Straight Connector 6"/>
          <p:cNvCxnSpPr>
            <a:cxnSpLocks noChangeShapeType="1"/>
            <a:stCxn id="40964" idx="0"/>
            <a:endCxn id="40964" idx="2"/>
          </p:cNvCxnSpPr>
          <p:nvPr/>
        </p:nvCxnSpPr>
        <p:spPr bwMode="auto">
          <a:xfrm rot="16200000" flipH="1">
            <a:off x="3285331" y="3449886"/>
            <a:ext cx="3787775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409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38" y="1594893"/>
            <a:ext cx="3429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967" name="Straight Connector 8"/>
          <p:cNvCxnSpPr>
            <a:cxnSpLocks noChangeShapeType="1"/>
            <a:stCxn id="40964" idx="1"/>
            <a:endCxn id="40964" idx="3"/>
          </p:cNvCxnSpPr>
          <p:nvPr/>
        </p:nvCxnSpPr>
        <p:spPr bwMode="auto">
          <a:xfrm rot="10800000" flipH="1">
            <a:off x="1714500" y="3450679"/>
            <a:ext cx="6929438" cy="1588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0968" name="TextBox 10"/>
          <p:cNvSpPr txBox="1">
            <a:spLocks noChangeArrowheads="1"/>
          </p:cNvSpPr>
          <p:nvPr/>
        </p:nvSpPr>
        <p:spPr bwMode="auto">
          <a:xfrm>
            <a:off x="6858000" y="1556792"/>
            <a:ext cx="1643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/>
              <a:t>Thrive</a:t>
            </a:r>
          </a:p>
        </p:txBody>
      </p:sp>
      <p:sp>
        <p:nvSpPr>
          <p:cNvPr id="40969" name="TextBox 11"/>
          <p:cNvSpPr txBox="1">
            <a:spLocks noChangeArrowheads="1"/>
          </p:cNvSpPr>
          <p:nvPr/>
        </p:nvSpPr>
        <p:spPr bwMode="auto">
          <a:xfrm>
            <a:off x="1643063" y="5485854"/>
            <a:ext cx="6643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Strategy – Doing the right things </a:t>
            </a:r>
            <a:r>
              <a:rPr lang="en-US" dirty="0">
                <a:sym typeface="Wingdings" pitchFamily="2" charset="2"/>
              </a:rPr>
              <a:t></a:t>
            </a:r>
            <a:endParaRPr lang="en-US" dirty="0"/>
          </a:p>
        </p:txBody>
      </p:sp>
      <p:pic>
        <p:nvPicPr>
          <p:cNvPr id="4097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38" y="3485604"/>
            <a:ext cx="3429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1" name="TextBox 16"/>
          <p:cNvSpPr txBox="1">
            <a:spLocks noChangeArrowheads="1"/>
          </p:cNvSpPr>
          <p:nvPr/>
        </p:nvSpPr>
        <p:spPr bwMode="auto">
          <a:xfrm rot="-5400000">
            <a:off x="-462014" y="3303755"/>
            <a:ext cx="3685869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Tactics – Doing things right </a:t>
            </a:r>
            <a:r>
              <a:rPr lang="en-US" dirty="0">
                <a:sym typeface="Wingdings" pitchFamily="2" charset="2"/>
              </a:rPr>
              <a:t></a:t>
            </a:r>
            <a:endParaRPr lang="en-US" dirty="0"/>
          </a:p>
        </p:txBody>
      </p:sp>
      <p:sp>
        <p:nvSpPr>
          <p:cNvPr id="40972" name="TextBox 18"/>
          <p:cNvSpPr txBox="1">
            <a:spLocks noChangeArrowheads="1"/>
          </p:cNvSpPr>
          <p:nvPr/>
        </p:nvSpPr>
        <p:spPr bwMode="auto">
          <a:xfrm>
            <a:off x="7215188" y="4985792"/>
            <a:ext cx="1285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Survive</a:t>
            </a:r>
          </a:p>
        </p:txBody>
      </p:sp>
      <p:pic>
        <p:nvPicPr>
          <p:cNvPr id="312322" name="Picture 2" descr="D:\DaO3\2\2I_Images\Tombstone\iStock_000006128165Small Reduc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2309811"/>
            <a:ext cx="2162175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49424" y="3449094"/>
            <a:ext cx="3429000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44611" y="1571623"/>
            <a:ext cx="3429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7" name="Content Placeholder 4" descr="jara final logo 2 copy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532" y="142852"/>
            <a:ext cx="171632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73974" y="6426735"/>
            <a:ext cx="76264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Professor Malcolm McDonald – </a:t>
            </a:r>
            <a:r>
              <a:rPr lang="en-US" sz="1400" dirty="0">
                <a:hlinkClick r:id="rId10"/>
              </a:rPr>
              <a:t>http://</a:t>
            </a:r>
            <a:r>
              <a:rPr lang="en-US" sz="1400" dirty="0" smtClean="0">
                <a:hlinkClick r:id="rId10"/>
              </a:rPr>
              <a:t>www.malcolm-mcdonald.com/</a:t>
            </a:r>
            <a:endParaRPr lang="en-US" sz="1400" dirty="0"/>
          </a:p>
        </p:txBody>
      </p:sp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2786062" y="3244054"/>
            <a:ext cx="1285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Die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0976" name="TextBox 15"/>
          <p:cNvSpPr txBox="1">
            <a:spLocks noChangeArrowheads="1"/>
          </p:cNvSpPr>
          <p:nvPr/>
        </p:nvSpPr>
        <p:spPr bwMode="auto">
          <a:xfrm>
            <a:off x="1857375" y="1628229"/>
            <a:ext cx="1285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Die fast</a:t>
            </a:r>
          </a:p>
        </p:txBody>
      </p:sp>
      <p:sp>
        <p:nvSpPr>
          <p:cNvPr id="40974" name="TextBox 13"/>
          <p:cNvSpPr txBox="1">
            <a:spLocks noChangeArrowheads="1"/>
          </p:cNvSpPr>
          <p:nvPr/>
        </p:nvSpPr>
        <p:spPr bwMode="auto">
          <a:xfrm>
            <a:off x="1714500" y="4973092"/>
            <a:ext cx="171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Die slowly</a:t>
            </a:r>
          </a:p>
        </p:txBody>
      </p:sp>
    </p:spTree>
    <p:extLst>
      <p:ext uri="{BB962C8B-B14F-4D97-AF65-F5344CB8AC3E}">
        <p14:creationId xmlns:p14="http://schemas.microsoft.com/office/powerpoint/2010/main" val="30735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animBg="1"/>
      <p:bldP spid="40968" grpId="0"/>
      <p:bldP spid="40969" grpId="0"/>
      <p:bldP spid="40971" grpId="0"/>
      <p:bldP spid="40972" grpId="0"/>
      <p:bldP spid="18" grpId="0"/>
      <p:bldP spid="21" grpId="0"/>
      <p:bldP spid="40976" grpId="0"/>
      <p:bldP spid="4097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01995148Medium Bloukrans Bridge Cropp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28736"/>
            <a:ext cx="9144000" cy="542926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4847" y="18864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chemeClr val="tx2"/>
                </a:solidFill>
              </a:rPr>
              <a:t>An ENGINEERING approach to strategy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3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struction Site cut.wav">
            <a:hlinkClick r:id="" action="ppaction://media"/>
          </p:cNvPr>
          <p:cNvPicPr>
            <a:picLocks noRot="1" noChangeAspect="1"/>
          </p:cNvPicPr>
          <p:nvPr>
            <a:wavAudioFile r:embed="rId1" name="Construction Site cut.wav"/>
          </p:nvPr>
        </p:nvPicPr>
        <p:blipFill>
          <a:blip r:embed="rId5" cstate="print"/>
          <a:stretch>
            <a:fillRect/>
          </a:stretch>
        </p:blipFill>
        <p:spPr>
          <a:xfrm>
            <a:off x="0" y="1695440"/>
            <a:ext cx="304800" cy="304800"/>
          </a:xfrm>
          <a:prstGeom prst="rect">
            <a:avLst/>
          </a:prstGeom>
        </p:spPr>
      </p:pic>
      <p:pic>
        <p:nvPicPr>
          <p:cNvPr id="10" name="iStock_000008636573Wav44100 Explosion Large.wav">
            <a:hlinkClick r:id="" action="ppaction://media"/>
          </p:cNvPr>
          <p:cNvPicPr>
            <a:picLocks noRot="1" noChangeAspect="1"/>
          </p:cNvPicPr>
          <p:nvPr>
            <a:wavAudioFile r:embed="rId2" name="iStock_000008636573Wav44100 Explosion Large.wav"/>
          </p:nvPr>
        </p:nvPicPr>
        <p:blipFill>
          <a:blip r:embed="rId6" cstate="print"/>
          <a:stretch>
            <a:fillRect/>
          </a:stretch>
        </p:blipFill>
        <p:spPr>
          <a:xfrm>
            <a:off x="142844" y="1766878"/>
            <a:ext cx="304800" cy="304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500174"/>
            <a:ext cx="1000132" cy="85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Brdige Collapse 06 Croppe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428736"/>
            <a:ext cx="9144000" cy="5429264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95536" y="18864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chemeClr val="tx2"/>
                </a:solidFill>
              </a:rPr>
              <a:t>Engineers do NOT design bridges to stand up  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71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01995148Medium Bloukrans Bridge Cropp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28736"/>
            <a:ext cx="9144000" cy="542926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4847" y="18864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ZA" sz="2400" b="1" dirty="0" smtClean="0">
                <a:solidFill>
                  <a:schemeClr val="tx2"/>
                </a:solidFill>
              </a:rPr>
              <a:t>They design bridges NOT to fall down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3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Agenda</a:t>
            </a: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How to run effective Webinars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The base technology – </a:t>
            </a:r>
            <a:r>
              <a:rPr lang="en-US" dirty="0" err="1" smtClean="0">
                <a:solidFill>
                  <a:schemeClr val="tx2"/>
                </a:solidFill>
              </a:rPr>
              <a:t>GoToTraining</a:t>
            </a:r>
            <a:r>
              <a:rPr lang="en-US" dirty="0" smtClean="0">
                <a:solidFill>
                  <a:schemeClr val="tx2"/>
                </a:solidFill>
              </a:rPr>
              <a:t> from Citrix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Hardware and environment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Marketing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Content – the presentation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Checklist before starting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Delivery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Wrapping up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Housekeeping after the event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ew York Skyline iStock_000003300022Medi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508"/>
            <a:ext cx="9144000" cy="5424492"/>
          </a:xfrm>
          <a:prstGeom prst="rect">
            <a:avLst/>
          </a:prstGeom>
        </p:spPr>
      </p:pic>
      <p:pic>
        <p:nvPicPr>
          <p:cNvPr id="10" name="Picture 9" descr="Blood -- iStock_000001889851Mediu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736"/>
            <a:ext cx="9144000" cy="5429264"/>
          </a:xfrm>
          <a:prstGeom prst="rect">
            <a:avLst/>
          </a:prstGeom>
        </p:spPr>
      </p:pic>
      <p:pic>
        <p:nvPicPr>
          <p:cNvPr id="4" name="Picture 3" descr="Magician -- Rabbit out of a hat iStock_000006578072Sma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050" y="1428736"/>
            <a:ext cx="4035234" cy="542926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What is NOT an engineering approach?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4139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Agenda</a:t>
            </a: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How to run effective Webinars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 base technology –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GoToTraining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from Citrix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Hardware and environment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Marketing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Content – the presentation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Checklist before starting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Delivery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b="1" dirty="0" smtClean="0">
                <a:solidFill>
                  <a:schemeClr val="tx2"/>
                </a:solidFill>
              </a:rPr>
              <a:t>Wrapping up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6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Wrapping up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484784"/>
            <a:ext cx="8143932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Leave time for questions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I Unmute microphones if there is not too much background noise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May get into quite detailed discussion – remember there are OTHER delegates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Can ask that delegate to wait until have taken questions from the other delegates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Go round each delegate and ask for last questions or feedback before signing off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Can leave recording on but may need to edit before uploading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Clear close then end the session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6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Agenda</a:t>
            </a: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How to run effective Webinars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 base technology –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GoToTraining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from Citrix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Hardware and environment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Marketing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Content – the presentation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Checklist before starting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Delivery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Wrapping up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b="1" dirty="0" smtClean="0">
                <a:solidFill>
                  <a:schemeClr val="tx2"/>
                </a:solidFill>
              </a:rPr>
              <a:t>Housekeeping after the event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Housekeeping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484784"/>
            <a:ext cx="8143932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Compress the video – automatically after end of session or there is an option to run the compression software separately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May need to trim off start and end sections of video – Pinnacle Video Spin is free – else any other video editing software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Upload to </a:t>
            </a:r>
            <a:r>
              <a:rPr lang="en-US" dirty="0" err="1" smtClean="0">
                <a:solidFill>
                  <a:schemeClr val="tx2"/>
                </a:solidFill>
              </a:rPr>
              <a:t>GoToTraining</a:t>
            </a:r>
            <a:r>
              <a:rPr lang="en-US" dirty="0" smtClean="0">
                <a:solidFill>
                  <a:schemeClr val="tx2"/>
                </a:solidFill>
              </a:rPr>
              <a:t> website – can link from your webpage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To upload to YouTube need to cut into segments of not more than 15 minutes approximately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Can put in Drop Box for delegates to download if required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Add delegates to newsletter mailing list</a:t>
            </a: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9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Lessons learned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1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8" y="0"/>
            <a:ext cx="9192589" cy="6411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72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Summing Up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Fairly easy to do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Like all things the marketing is the challenge – NO marketing NO delegates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Distinct presentation style – exercise your voice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Need to hold your audience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A neat way of generating some base level revenue IF you have the content and delivery to warrant the fee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Can on-sell the recordings off your website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0306"/>
            <a:ext cx="9144000" cy="4357694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500034" y="142852"/>
            <a:ext cx="7286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>
                <a:solidFill>
                  <a:schemeClr val="tx2"/>
                </a:solidFill>
              </a:rPr>
              <a:t>If you do not act within 48 hours you probably never will </a:t>
            </a:r>
            <a:r>
              <a:rPr lang="en-ZA" dirty="0" smtClean="0">
                <a:solidFill>
                  <a:schemeClr val="tx2"/>
                </a:solidFill>
              </a:rPr>
              <a:t>(Bill Gates)</a:t>
            </a:r>
          </a:p>
          <a:p>
            <a:r>
              <a:rPr lang="en-ZA" sz="2400" b="1" dirty="0" smtClean="0">
                <a:solidFill>
                  <a:schemeClr val="tx2"/>
                </a:solidFill>
              </a:rPr>
              <a:t>Act TODAY! </a:t>
            </a:r>
            <a:r>
              <a:rPr lang="en-ZA" sz="2400" b="1" dirty="0" smtClean="0">
                <a:solidFill>
                  <a:schemeClr val="tx2"/>
                </a:solidFill>
                <a:sym typeface="Wingdings" pitchFamily="2" charset="2"/>
              </a:rPr>
              <a:t>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20" y="1500174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150C8E"/>
                </a:solidFill>
              </a:rPr>
              <a:t>What is your single most important insight from this presentation?</a:t>
            </a:r>
          </a:p>
          <a:p>
            <a:endParaRPr lang="en-US" dirty="0" smtClean="0">
              <a:solidFill>
                <a:srgbClr val="150C8E"/>
              </a:solidFill>
            </a:endParaRPr>
          </a:p>
          <a:p>
            <a:r>
              <a:rPr lang="en-US" dirty="0" smtClean="0">
                <a:solidFill>
                  <a:srgbClr val="150C8E"/>
                </a:solidFill>
              </a:rPr>
              <a:t>What is the single most practical action that you can take tomorrow to apply strategic (right thing / essence thinking more effectively?</a:t>
            </a:r>
            <a:endParaRPr lang="en-US" dirty="0">
              <a:solidFill>
                <a:srgbClr val="150C8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19672" y="6381328"/>
            <a:ext cx="5518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r">
              <a:buClr>
                <a:schemeClr val="tx2"/>
              </a:buClr>
            </a:pPr>
            <a:r>
              <a:rPr lang="en-US" b="1" dirty="0" smtClean="0">
                <a:solidFill>
                  <a:schemeClr val="tx2"/>
                </a:solidFill>
                <a:hlinkClick r:id="rId4"/>
              </a:rPr>
              <a:t>James@JamesARobertson.com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9904817">
            <a:off x="1352214" y="3826926"/>
            <a:ext cx="5447527" cy="1754326"/>
          </a:xfrm>
          <a:prstGeom prst="rect">
            <a:avLst/>
          </a:prstGeom>
          <a:noFill/>
          <a:ln w="50800" cap="rnd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ZA" dirty="0" smtClean="0"/>
              <a:t>Please write down your thoughts</a:t>
            </a:r>
          </a:p>
          <a:p>
            <a:r>
              <a:rPr lang="en-ZA" dirty="0" smtClean="0"/>
              <a:t>NOW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995936" y="620688"/>
            <a:ext cx="136815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72585" y="5949280"/>
            <a:ext cx="75677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tx2"/>
                </a:solidFill>
              </a:rPr>
              <a:t>Assisting clients to thrive through the effective application of IT and </a:t>
            </a:r>
            <a:r>
              <a:rPr lang="en-US" sz="1400" b="1" i="1" dirty="0">
                <a:solidFill>
                  <a:schemeClr val="tx2"/>
                </a:solidFill>
              </a:rPr>
              <a:t>ERP – high value, high reliability solutions</a:t>
            </a:r>
          </a:p>
          <a:p>
            <a:pPr algn="ctr"/>
            <a:endParaRPr lang="en-US" sz="1400" b="1" i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246" y="32765"/>
            <a:ext cx="8001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>
                <a:solidFill>
                  <a:schemeClr val="tx2"/>
                </a:solidFill>
              </a:rPr>
              <a:t>Questions?</a:t>
            </a:r>
          </a:p>
          <a:p>
            <a:endParaRPr lang="en-ZA" sz="1600" dirty="0" smtClean="0">
              <a:solidFill>
                <a:schemeClr val="tx2"/>
              </a:solidFill>
            </a:endParaRPr>
          </a:p>
          <a:p>
            <a:r>
              <a:rPr lang="en-ZA" sz="1600" dirty="0" smtClean="0">
                <a:solidFill>
                  <a:schemeClr val="tx2"/>
                </a:solidFill>
              </a:rPr>
              <a:t>We will email you a Drop Box link to </a:t>
            </a:r>
            <a:r>
              <a:rPr lang="en-ZA" sz="1600" dirty="0" smtClean="0">
                <a:solidFill>
                  <a:schemeClr val="tx2"/>
                </a:solidFill>
              </a:rPr>
              <a:t>the </a:t>
            </a:r>
            <a:r>
              <a:rPr lang="en-ZA" sz="1600" dirty="0" smtClean="0">
                <a:solidFill>
                  <a:schemeClr val="tx2"/>
                </a:solidFill>
              </a:rPr>
              <a:t>hand-outs and</a:t>
            </a:r>
          </a:p>
          <a:p>
            <a:r>
              <a:rPr lang="en-ZA" sz="1600" dirty="0" smtClean="0">
                <a:solidFill>
                  <a:schemeClr val="tx2"/>
                </a:solidFill>
              </a:rPr>
              <a:t>recording of this presentation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270" y="5102707"/>
            <a:ext cx="8298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Dr James Robertson </a:t>
            </a:r>
            <a:r>
              <a:rPr lang="en-US" sz="1000" b="1" dirty="0" err="1" smtClean="0"/>
              <a:t>PrEng</a:t>
            </a:r>
            <a:r>
              <a:rPr lang="en-US" sz="1000" b="1" dirty="0" smtClean="0"/>
              <a:t> – The ERP Doctor -- Mobile: +27-(0)83-251-6644</a:t>
            </a:r>
          </a:p>
          <a:p>
            <a:pPr algn="ctr"/>
            <a:r>
              <a:rPr lang="en-US" sz="1000" b="1" dirty="0" smtClean="0">
                <a:hlinkClick r:id="rId3"/>
              </a:rPr>
              <a:t>www.James-A-Robertson-and-Associates.com</a:t>
            </a:r>
            <a:endParaRPr lang="en-US" sz="1000" b="1" dirty="0" smtClean="0"/>
          </a:p>
          <a:p>
            <a:pPr algn="ctr"/>
            <a:r>
              <a:rPr lang="en-US" sz="1000" b="1" dirty="0" smtClean="0">
                <a:hlinkClick r:id="rId4"/>
              </a:rPr>
              <a:t>James@JamesARobertson.com</a:t>
            </a:r>
            <a:endParaRPr lang="en-US" sz="1000" b="1" dirty="0" smtClean="0"/>
          </a:p>
          <a:p>
            <a:pPr algn="ctr"/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4245" y="5622334"/>
            <a:ext cx="7858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tx2"/>
                </a:solidFill>
              </a:rPr>
              <a:t>LinkedIn: </a:t>
            </a:r>
            <a:r>
              <a:rPr lang="en-US" sz="1000" b="1" dirty="0">
                <a:solidFill>
                  <a:schemeClr val="tx2"/>
                </a:solidFill>
                <a:hlinkClick r:id="rId5"/>
              </a:rPr>
              <a:t>http</a:t>
            </a:r>
            <a:r>
              <a:rPr lang="en-US" sz="1000" b="1" dirty="0" smtClean="0">
                <a:solidFill>
                  <a:schemeClr val="tx2"/>
                </a:solidFill>
                <a:hlinkClick r:id="rId5"/>
              </a:rPr>
              <a:t>://uk.LinkedIn.com/in/DrJamesARobertsonERPDoctor</a:t>
            </a:r>
            <a:endParaRPr lang="en-US" sz="1000" b="1" dirty="0">
              <a:solidFill>
                <a:schemeClr val="tx2"/>
              </a:solidFill>
            </a:endParaRPr>
          </a:p>
          <a:p>
            <a:pPr algn="ctr"/>
            <a:endParaRPr lang="en-US" sz="1000" dirty="0"/>
          </a:p>
        </p:txBody>
      </p:sp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5" y="1376932"/>
            <a:ext cx="5691451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451" y="1412776"/>
            <a:ext cx="3452549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4794930"/>
            <a:ext cx="88569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002060"/>
                </a:solidFill>
              </a:rPr>
              <a:t>"To Him who by wisdom made the heavens, for His mercy endures forever;"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9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Agenda</a:t>
            </a: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How to run effective Webinars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b="1" dirty="0" smtClean="0">
                <a:solidFill>
                  <a:schemeClr val="tx2"/>
                </a:solidFill>
              </a:rPr>
              <a:t>The base technology – </a:t>
            </a:r>
            <a:r>
              <a:rPr lang="en-US" b="1" dirty="0" err="1" smtClean="0">
                <a:solidFill>
                  <a:schemeClr val="tx2"/>
                </a:solidFill>
              </a:rPr>
              <a:t>GoToTraining</a:t>
            </a:r>
            <a:r>
              <a:rPr lang="en-US" b="1" dirty="0" smtClean="0">
                <a:solidFill>
                  <a:schemeClr val="tx2"/>
                </a:solidFill>
              </a:rPr>
              <a:t> from Citrix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4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61" y="0"/>
            <a:ext cx="9184672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97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base technology – </a:t>
            </a:r>
            <a:r>
              <a:rPr kumimoji="0" lang="en-ZA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GoTo</a:t>
            </a:r>
            <a:r>
              <a:rPr lang="en-ZA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Meeting by Citrix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484784"/>
            <a:ext cx="8143932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Are other products -- this is one of the best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Purchase options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25 delegate license US$149 per month – BEWARE of the “corporate offer” -- includes hosting of recordings of presentations so that you can make them available on your website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Paid version includes ability to charge for attendance – needs PayPal and a First National Bank account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There is an initial free trial of 30 days</a:t>
            </a:r>
          </a:p>
          <a:p>
            <a:pPr marL="342900" indent="-342900">
              <a:lnSpc>
                <a:spcPts val="17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7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7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 smtClean="0">
              <a:solidFill>
                <a:schemeClr val="tx2"/>
              </a:solidFill>
            </a:endParaRPr>
          </a:p>
          <a:p>
            <a:pPr marL="342900" indent="-342900">
              <a:lnSpc>
                <a:spcPts val="17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7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lnSpc>
                <a:spcPts val="1700"/>
              </a:lnSpc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6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49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87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483"/>
            <a:ext cx="9143533" cy="665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90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7158" y="214290"/>
            <a:ext cx="6429420" cy="785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Agenda</a:t>
            </a:r>
          </a:p>
          <a:p>
            <a:pPr lvl="0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How to run effective Webinars</a:t>
            </a:r>
            <a:endParaRPr lang="en-US" sz="24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628800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 base technology –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GoToTraining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from Citrix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b="1" dirty="0" smtClean="0">
                <a:solidFill>
                  <a:schemeClr val="tx2"/>
                </a:solidFill>
              </a:rPr>
              <a:t>Hardware and environment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D035-6A94-4569-9779-E840D39ECC0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1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AR&amp;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5991</TotalTime>
  <Words>1856</Words>
  <Application>Microsoft Office PowerPoint</Application>
  <PresentationFormat>On-screen Show (4:3)</PresentationFormat>
  <Paragraphs>442</Paragraphs>
  <Slides>38</Slides>
  <Notes>37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strategy?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Robertson</dc:creator>
  <cp:lastModifiedBy>Dr James Robertson UK</cp:lastModifiedBy>
  <cp:revision>470</cp:revision>
  <cp:lastPrinted>2013-06-03T15:30:02Z</cp:lastPrinted>
  <dcterms:created xsi:type="dcterms:W3CDTF">2009-05-01T08:13:25Z</dcterms:created>
  <dcterms:modified xsi:type="dcterms:W3CDTF">2013-06-03T16:53:06Z</dcterms:modified>
</cp:coreProperties>
</file>